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451" r:id="rId2"/>
    <p:sldId id="514" r:id="rId3"/>
    <p:sldId id="515" r:id="rId4"/>
    <p:sldId id="455" r:id="rId5"/>
    <p:sldId id="513" r:id="rId6"/>
    <p:sldId id="516" r:id="rId7"/>
    <p:sldId id="457" r:id="rId8"/>
    <p:sldId id="517" r:id="rId9"/>
    <p:sldId id="518" r:id="rId10"/>
    <p:sldId id="519" r:id="rId11"/>
    <p:sldId id="520" r:id="rId12"/>
    <p:sldId id="521" r:id="rId13"/>
    <p:sldId id="522" r:id="rId14"/>
    <p:sldId id="523" r:id="rId15"/>
    <p:sldId id="524" r:id="rId16"/>
    <p:sldId id="525" r:id="rId17"/>
    <p:sldId id="52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457"/>
    <a:srgbClr val="000099"/>
    <a:srgbClr val="339933"/>
    <a:srgbClr val="006600"/>
    <a:srgbClr val="3366FF"/>
    <a:srgbClr val="FF5050"/>
    <a:srgbClr val="5DABAF"/>
    <a:srgbClr val="39D9C6"/>
    <a:srgbClr val="5F3F1F"/>
    <a:srgbClr val="8156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9657" autoAdjust="0"/>
  </p:normalViewPr>
  <p:slideViewPr>
    <p:cSldViewPr>
      <p:cViewPr>
        <p:scale>
          <a:sx n="110" d="100"/>
          <a:sy n="110" d="100"/>
        </p:scale>
        <p:origin x="-169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0C36E-3799-424D-8699-0D73036A3FA8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C1F53-897D-4080-8909-4E37BE9CF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57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35859" y="1371600"/>
            <a:ext cx="8991600" cy="39624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514350" indent="-514350">
              <a:buAutoNum type="arabicPeriod"/>
            </a:pP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Церумен</a:t>
            </a:r>
          </a:p>
          <a:p>
            <a:pPr marL="514350" indent="-514350">
              <a:buAutoNum type="arabicPeriod"/>
            </a:pP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Страна </a:t>
            </a: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тела спољашњег слушног ходника</a:t>
            </a:r>
            <a:endParaRPr lang="en-US" sz="1000" b="1" smtClean="0">
              <a:solidFill>
                <a:schemeClr val="bg1"/>
              </a:solidFill>
              <a:latin typeface="Palatino Linotype" pitchFamily="18" charset="0"/>
            </a:endParaRPr>
          </a:p>
          <a:p>
            <a:pPr marL="514350" indent="-514350">
              <a:buAutoNum type="arabicPeriod"/>
            </a:pP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Тумори </a:t>
            </a: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ува</a:t>
            </a:r>
            <a:endParaRPr lang="en-US" sz="1000" b="1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04800" y="6324600"/>
            <a:ext cx="853440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1485900" algn="l"/>
              </a:tabLst>
            </a:pPr>
            <a:r>
              <a:rPr lang="sr-Cyrl-RS" sz="2300" b="1" smtClean="0">
                <a:latin typeface="Palatino Linotype" pitchFamily="18" charset="0"/>
              </a:rPr>
              <a:t>Доц. др Андра Јевтовић</a:t>
            </a:r>
            <a:endParaRPr lang="sr-Cyrl-RS" sz="20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9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 smtClean="0">
                <a:solidFill>
                  <a:schemeClr val="tx1"/>
                </a:solidFill>
                <a:latin typeface="Palatino Linotype" pitchFamily="18" charset="0"/>
              </a:rPr>
              <a:t>Карцином </a:t>
            </a:r>
            <a:r>
              <a:rPr lang="sr-Cyrl-RS" sz="3500" b="1" smtClean="0">
                <a:solidFill>
                  <a:schemeClr val="tx1"/>
                </a:solidFill>
                <a:latin typeface="Palatino Linotype" pitchFamily="18" charset="0"/>
              </a:rPr>
              <a:t>спољшњег слушног ходника (ССХ)</a:t>
            </a:r>
            <a:endParaRPr lang="ru-RU" sz="3500" b="1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Редак тумор локализован у коштаном делу ходника.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Јавља се чешће код пацијената са хроничном упалом ува, рано даје метастазе.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Клиничка слика:</a:t>
            </a:r>
            <a:r>
              <a:rPr lang="sr-Cyrl-RS" sz="2000" smtClean="0">
                <a:latin typeface="Palatino Linotype" pitchFamily="18" charset="0"/>
              </a:rPr>
              <a:t> оталгија, ослабљен слух, сукрвичава фетидна секреција. </a:t>
            </a: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Дијагноза: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 анамнеза, отоскопија, аудиолошка испитивања, </a:t>
            </a:r>
            <a:r>
              <a:rPr lang="sr-Latn-RS" sz="2000" smtClean="0">
                <a:solidFill>
                  <a:prstClr val="black"/>
                </a:solidFill>
                <a:latin typeface="Palatino Linotype" pitchFamily="18" charset="0"/>
              </a:rPr>
              <a:t>CT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темпоралних костију, биопсија.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Терапија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 је хируршка.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lvl="0"/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 smtClean="0">
                <a:solidFill>
                  <a:srgbClr val="000099"/>
                </a:solidFill>
                <a:latin typeface="Palatino Linotype" pitchFamily="18" charset="0"/>
              </a:rPr>
              <a:t>Тумори средњег </a:t>
            </a:r>
            <a:r>
              <a:rPr lang="ru-RU" sz="3500" b="1">
                <a:solidFill>
                  <a:srgbClr val="000099"/>
                </a:solidFill>
                <a:latin typeface="Palatino Linotype" pitchFamily="18" charset="0"/>
              </a:rPr>
              <a:t>ува</a:t>
            </a:r>
            <a:endParaRPr lang="ru-RU" sz="3500" b="1" dirty="0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Туморе средњег ува по клиничком току делимо на: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Бенигне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r-Cyrl-RS" sz="2000" b="1" smtClean="0">
                <a:latin typeface="Palatino Linotype" pitchFamily="18" charset="0"/>
              </a:rPr>
              <a:t>Гломус тумори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Остеоми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Хондроми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Хемангиоми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Фиброми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Малигне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Примарне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sr-Cyrl-RS" sz="2000" b="1" smtClean="0">
                <a:latin typeface="Palatino Linotype" pitchFamily="18" charset="0"/>
              </a:rPr>
              <a:t>Карциноми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Саркоми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Меланом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Секундарне (метастатске)</a:t>
            </a: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56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chemeClr val="tx1"/>
                </a:solidFill>
                <a:latin typeface="Palatino Linotype" pitchFamily="18" charset="0"/>
              </a:rPr>
              <a:t>Гломус </a:t>
            </a:r>
            <a:r>
              <a:rPr lang="ru-RU" sz="3500" b="1" smtClean="0">
                <a:solidFill>
                  <a:schemeClr val="tx1"/>
                </a:solidFill>
                <a:latin typeface="Palatino Linotype" pitchFamily="18" charset="0"/>
              </a:rPr>
              <a:t>тумори (</a:t>
            </a:r>
            <a:r>
              <a:rPr lang="sr-Latn-RS" sz="3500" b="1" smtClean="0">
                <a:solidFill>
                  <a:schemeClr val="tx1"/>
                </a:solidFill>
                <a:latin typeface="Palatino Linotype" pitchFamily="18" charset="0"/>
              </a:rPr>
              <a:t>paraganglioma, chemodectoma</a:t>
            </a:r>
            <a:r>
              <a:rPr lang="ru-RU" sz="3500" b="1" smtClean="0">
                <a:solidFill>
                  <a:schemeClr val="tx1"/>
                </a:solidFill>
                <a:latin typeface="Palatino Linotype" pitchFamily="18" charset="0"/>
              </a:rPr>
              <a:t>)</a:t>
            </a:r>
            <a:endParaRPr lang="ru-RU" sz="3500" b="1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Latn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Гломус тумори су неуроендокрини тумори који се формирају из параганглија.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Latn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Параганглиоми главе и врата се могу јавити на следећим местима: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Каротидно тело (</a:t>
            </a:r>
            <a:r>
              <a:rPr lang="sr-Latn-RS" sz="2000" smtClean="0">
                <a:latin typeface="Palatino Linotype" pitchFamily="18" charset="0"/>
              </a:rPr>
              <a:t>glomus caroticum</a:t>
            </a:r>
            <a:r>
              <a:rPr lang="sr-Cyrl-RS" sz="2000" smtClean="0">
                <a:latin typeface="Palatino Linotype" pitchFamily="18" charset="0"/>
              </a:rPr>
              <a:t>)</a:t>
            </a:r>
            <a:endParaRPr lang="sr-Latn-RS" sz="20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Latn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Ганглије </a:t>
            </a:r>
            <a:r>
              <a:rPr lang="sr-Latn-RS" sz="2000" smtClean="0">
                <a:latin typeface="Palatino Linotype" pitchFamily="18" charset="0"/>
              </a:rPr>
              <a:t>n.vagusa (</a:t>
            </a:r>
            <a:r>
              <a:rPr lang="sr-Cyrl-RS" sz="2000" smtClean="0">
                <a:latin typeface="Palatino Linotype" pitchFamily="18" charset="0"/>
              </a:rPr>
              <a:t>вагусни гломус</a:t>
            </a:r>
            <a:r>
              <a:rPr lang="sr-Latn-RS" sz="2000" smtClean="0">
                <a:latin typeface="Palatino Linotype" pitchFamily="18" charset="0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Булбус југуларне вене (</a:t>
            </a:r>
            <a:r>
              <a:rPr lang="sr-Latn-RS" sz="2000" smtClean="0">
                <a:latin typeface="Palatino Linotype" pitchFamily="18" charset="0"/>
              </a:rPr>
              <a:t>glomus jugulare</a:t>
            </a:r>
            <a:r>
              <a:rPr lang="sr-Cyrl-RS" sz="2000" smtClean="0">
                <a:latin typeface="Palatino Linotype" pitchFamily="18" charset="0"/>
              </a:rPr>
              <a:t>)</a:t>
            </a:r>
            <a:endParaRPr lang="sr-Latn-RS" sz="20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Средње уво (</a:t>
            </a:r>
            <a:r>
              <a:rPr lang="sr-Latn-RS" sz="2000" smtClean="0">
                <a:latin typeface="Palatino Linotype" pitchFamily="18" charset="0"/>
              </a:rPr>
              <a:t>glomus tympanicum</a:t>
            </a:r>
            <a:r>
              <a:rPr lang="sr-Cyrl-RS" sz="2000" smtClean="0">
                <a:latin typeface="Palatino Linotype" pitchFamily="18" charset="0"/>
              </a:rPr>
              <a:t>)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lvl="0"/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66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sr-Cyrl-RS" sz="3500" b="1" smtClean="0">
                <a:solidFill>
                  <a:schemeClr val="tx1"/>
                </a:solidFill>
                <a:latin typeface="Palatino Linotype" pitchFamily="18" charset="0"/>
              </a:rPr>
              <a:t>Југуло-тимпанични г</a:t>
            </a:r>
            <a:r>
              <a:rPr lang="ru-RU" sz="3500" b="1" smtClean="0">
                <a:solidFill>
                  <a:schemeClr val="tx1"/>
                </a:solidFill>
                <a:latin typeface="Palatino Linotype" pitchFamily="18" charset="0"/>
              </a:rPr>
              <a:t>ломус тумори (</a:t>
            </a:r>
            <a:r>
              <a:rPr lang="sr-Latn-RS" sz="3500" b="1" smtClean="0">
                <a:solidFill>
                  <a:schemeClr val="tx1"/>
                </a:solidFill>
                <a:latin typeface="Palatino Linotype" pitchFamily="18" charset="0"/>
              </a:rPr>
              <a:t>glomus jugulo-tympanicus</a:t>
            </a:r>
            <a:r>
              <a:rPr lang="ru-RU" sz="3500" b="1" smtClean="0">
                <a:solidFill>
                  <a:schemeClr val="tx1"/>
                </a:solidFill>
                <a:latin typeface="Palatino Linotype" pitchFamily="18" charset="0"/>
              </a:rPr>
              <a:t>)</a:t>
            </a:r>
            <a:endParaRPr lang="ru-RU" sz="3500" b="1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Latn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Тумори југуларног гломуса полазе из адвентиције југуларне вене, док тумори тимпаничног гломуса настају уздуж </a:t>
            </a:r>
            <a:r>
              <a:rPr lang="sr-Latn-RS" sz="2000" smtClean="0">
                <a:latin typeface="Palatino Linotype" pitchFamily="18" charset="0"/>
              </a:rPr>
              <a:t>Jacobson-</a:t>
            </a:r>
            <a:r>
              <a:rPr lang="sr-Cyrl-RS" sz="2000" smtClean="0">
                <a:latin typeface="Palatino Linotype" pitchFamily="18" charset="0"/>
              </a:rPr>
              <a:t>овог живца </a:t>
            </a:r>
            <a:r>
              <a:rPr lang="sr-Latn-RS" sz="2000" smtClean="0">
                <a:latin typeface="Palatino Linotype" pitchFamily="18" charset="0"/>
              </a:rPr>
              <a:t>(</a:t>
            </a:r>
            <a:r>
              <a:rPr lang="sr-Cyrl-RS" sz="2000" smtClean="0">
                <a:latin typeface="Palatino Linotype" pitchFamily="18" charset="0"/>
              </a:rPr>
              <a:t>тимпанична грана </a:t>
            </a:r>
            <a:r>
              <a:rPr lang="sr-Latn-RS" sz="2000" smtClean="0">
                <a:latin typeface="Palatino Linotype" pitchFamily="18" charset="0"/>
              </a:rPr>
              <a:t>n. glossopharyngeusa)</a:t>
            </a:r>
            <a:r>
              <a:rPr lang="sr-Cyrl-RS" sz="2000" smtClean="0">
                <a:latin typeface="Palatino Linotype" pitchFamily="18" charset="0"/>
              </a:rPr>
              <a:t> или уздуж </a:t>
            </a:r>
            <a:r>
              <a:rPr lang="sr-Latn-RS" sz="2000" smtClean="0">
                <a:latin typeface="Palatino Linotype" pitchFamily="18" charset="0"/>
              </a:rPr>
              <a:t>Arnold-</a:t>
            </a:r>
            <a:r>
              <a:rPr lang="sr-Cyrl-RS" sz="2000" smtClean="0">
                <a:latin typeface="Palatino Linotype" pitchFamily="18" charset="0"/>
              </a:rPr>
              <a:t>овог живца (аурикуларна грана </a:t>
            </a:r>
            <a:r>
              <a:rPr lang="sr-Latn-RS" sz="2000" smtClean="0">
                <a:latin typeface="Palatino Linotype" pitchFamily="18" charset="0"/>
              </a:rPr>
              <a:t>n.vagusa</a:t>
            </a:r>
            <a:r>
              <a:rPr lang="sr-Cyrl-RS" sz="2000" smtClean="0">
                <a:latin typeface="Palatino Linotype" pitchFamily="18" charset="0"/>
              </a:rPr>
              <a:t>).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Споро расту, богати су крвним судовима, шире се ка ССХ, мастоиду, унутрашњем уву, средњој лобањској јами.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Клиничка слика: </a:t>
            </a:r>
            <a:r>
              <a:rPr lang="sr-Cyrl-RS" sz="2000" smtClean="0">
                <a:latin typeface="Palatino Linotype" pitchFamily="18" charset="0"/>
              </a:rPr>
              <a:t>шум синхрон са пулсом, наглувост, парализа фацијалног нерва, у случају перфорације бубне опне крварење, а даљим ширењем узрокује парализе </a:t>
            </a:r>
            <a:r>
              <a:rPr lang="sr-Latn-RS" sz="2000" smtClean="0">
                <a:latin typeface="Palatino Linotype" pitchFamily="18" charset="0"/>
              </a:rPr>
              <a:t>V-XII </a:t>
            </a:r>
            <a:r>
              <a:rPr lang="sr-Cyrl-RS" sz="2000" smtClean="0">
                <a:latin typeface="Palatino Linotype" pitchFamily="18" charset="0"/>
              </a:rPr>
              <a:t>кранијалног нерва, симптоме и знаке повишеног интракранијалног притиска. </a:t>
            </a:r>
          </a:p>
        </p:txBody>
      </p:sp>
    </p:spTree>
    <p:extLst>
      <p:ext uri="{BB962C8B-B14F-4D97-AF65-F5344CB8AC3E}">
        <p14:creationId xmlns:p14="http://schemas.microsoft.com/office/powerpoint/2010/main" val="386312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sr-Cyrl-RS" sz="3500" b="1" smtClean="0">
                <a:solidFill>
                  <a:schemeClr val="tx1"/>
                </a:solidFill>
                <a:latin typeface="Palatino Linotype" pitchFamily="18" charset="0"/>
              </a:rPr>
              <a:t>Југуло-тимпанични г</a:t>
            </a:r>
            <a:r>
              <a:rPr lang="ru-RU" sz="3500" b="1" smtClean="0">
                <a:solidFill>
                  <a:schemeClr val="tx1"/>
                </a:solidFill>
                <a:latin typeface="Palatino Linotype" pitchFamily="18" charset="0"/>
              </a:rPr>
              <a:t>ломус тумори (</a:t>
            </a:r>
            <a:r>
              <a:rPr lang="sr-Latn-RS" sz="3500" b="1" smtClean="0">
                <a:solidFill>
                  <a:schemeClr val="tx1"/>
                </a:solidFill>
                <a:latin typeface="Palatino Linotype" pitchFamily="18" charset="0"/>
              </a:rPr>
              <a:t>glomus jugulo-tympanicus</a:t>
            </a:r>
            <a:r>
              <a:rPr lang="ru-RU" sz="3500" b="1" smtClean="0">
                <a:solidFill>
                  <a:schemeClr val="tx1"/>
                </a:solidFill>
                <a:latin typeface="Palatino Linotype" pitchFamily="18" charset="0"/>
              </a:rPr>
              <a:t>)</a:t>
            </a:r>
            <a:endParaRPr lang="ru-RU" sz="3500" b="1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Latn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Дијагноза:</a:t>
            </a:r>
            <a:r>
              <a:rPr lang="sr-Cyrl-RS" sz="2000" smtClean="0">
                <a:latin typeface="Palatino Linotype" pitchFamily="18" charset="0"/>
              </a:rPr>
              <a:t> анамнеза, клинички преглед, отоскопски налаз, аудиолошко испитивање, радиографска дијагностика, ангиографија. Биопсија је контраиндикована због ризика од крварења.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Терапија:</a:t>
            </a:r>
            <a:r>
              <a:rPr lang="sr-Cyrl-RS" sz="2000" smtClean="0">
                <a:latin typeface="Palatino Linotype" pitchFamily="18" charset="0"/>
              </a:rPr>
              <a:t> хируршка уз преоперативну емболизацију тумора.  </a:t>
            </a:r>
            <a:endParaRPr lang="sr-Cyrl-RS" sz="2000">
              <a:latin typeface="Palatino Linotype" pitchFamily="18" charset="0"/>
            </a:endParaRPr>
          </a:p>
        </p:txBody>
      </p:sp>
      <p:pic>
        <p:nvPicPr>
          <p:cNvPr id="5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611" y="3228932"/>
            <a:ext cx="28575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228933"/>
            <a:ext cx="2438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0" y="3228933"/>
            <a:ext cx="2819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974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sr-Cyrl-RS" sz="3500" b="1" smtClean="0">
                <a:solidFill>
                  <a:schemeClr val="tx1"/>
                </a:solidFill>
                <a:latin typeface="Palatino Linotype" pitchFamily="18" charset="0"/>
              </a:rPr>
              <a:t>Карцином средњег ува</a:t>
            </a:r>
            <a:endParaRPr lang="ru-RU" sz="3500" b="1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endParaRPr lang="sr-Latn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Предиспонирајући фактор је дугогодишњи гнојни процес у средњем уву.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Клиничка слика: </a:t>
            </a:r>
            <a:r>
              <a:rPr lang="sr-Cyrl-RS" sz="2000" smtClean="0">
                <a:latin typeface="Palatino Linotype" pitchFamily="18" charset="0"/>
              </a:rPr>
              <a:t>појава полипа у ССХ, крварење уз пурулентну секрецију, оталгија, наглувост, вртоглавица, парализа фацијалног нерва.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Дијагноза:</a:t>
            </a:r>
            <a:r>
              <a:rPr lang="sr-Cyrl-RS" sz="2000" smtClean="0">
                <a:latin typeface="Palatino Linotype" pitchFamily="18" charset="0"/>
              </a:rPr>
              <a:t> анамнеза, отоскопија, аудиометрија, </a:t>
            </a:r>
            <a:r>
              <a:rPr lang="sr-Latn-RS" sz="2000" smtClean="0">
                <a:latin typeface="Palatino Linotype" pitchFamily="18" charset="0"/>
              </a:rPr>
              <a:t>CT, </a:t>
            </a:r>
            <a:r>
              <a:rPr lang="sr-Cyrl-RS" sz="2000" smtClean="0">
                <a:latin typeface="Palatino Linotype" pitchFamily="18" charset="0"/>
              </a:rPr>
              <a:t>биопсија.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Терапија:</a:t>
            </a:r>
            <a:r>
              <a:rPr lang="sr-Cyrl-RS" sz="2000" smtClean="0">
                <a:latin typeface="Palatino Linotype" pitchFamily="18" charset="0"/>
              </a:rPr>
              <a:t> хируршка.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Latn-RS" sz="200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18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 smtClean="0">
                <a:solidFill>
                  <a:srgbClr val="000099"/>
                </a:solidFill>
                <a:latin typeface="Palatino Linotype" pitchFamily="18" charset="0"/>
              </a:rPr>
              <a:t>Тумори унутрашњег </a:t>
            </a:r>
            <a:r>
              <a:rPr lang="ru-RU" sz="3500" b="1">
                <a:solidFill>
                  <a:srgbClr val="000099"/>
                </a:solidFill>
                <a:latin typeface="Palatino Linotype" pitchFamily="18" charset="0"/>
              </a:rPr>
              <a:t>ува</a:t>
            </a:r>
            <a:endParaRPr lang="ru-RU" sz="3500" b="1" dirty="0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Тумори унутрашњег ува могу бити бенигни и малигни.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Од бенигних тумора, највећи клинички значај има </a:t>
            </a:r>
            <a:r>
              <a:rPr lang="sr-Cyrl-RS" sz="2000" b="1" smtClean="0">
                <a:latin typeface="Palatino Linotype" pitchFamily="18" charset="0"/>
              </a:rPr>
              <a:t>неурином вестибулокохлераног нерва</a:t>
            </a:r>
            <a:r>
              <a:rPr lang="sr-Cyrl-RS" sz="2000" smtClean="0">
                <a:latin typeface="Palatino Linotype" pitchFamily="18" charset="0"/>
              </a:rPr>
              <a:t>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Малигни тумори су ретки, могу бити примарни или секундарни (метастатски).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lvl="1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12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sr-Cyrl-RS" sz="3500" b="1" smtClean="0">
                <a:solidFill>
                  <a:schemeClr val="tx1"/>
                </a:solidFill>
                <a:latin typeface="Palatino Linotype" pitchFamily="18" charset="0"/>
              </a:rPr>
              <a:t>Неурином вестибулокохлеарног нерва</a:t>
            </a:r>
            <a:endParaRPr lang="ru-RU" sz="3500" b="1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914400"/>
            <a:ext cx="8839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Неурином вестибулокохлеарног нерва је бенигни ендокранијални тумор. </a:t>
            </a:r>
            <a:r>
              <a:rPr lang="ru-RU" sz="2000" smtClean="0">
                <a:latin typeface="Palatino Linotype" pitchFamily="18" charset="0"/>
              </a:rPr>
              <a:t>Настаје </a:t>
            </a:r>
            <a:r>
              <a:rPr lang="ru-RU" sz="2000">
                <a:latin typeface="Palatino Linotype" pitchFamily="18" charset="0"/>
              </a:rPr>
              <a:t>неопластичном пролиферацијом Шванових ћелија омотача VIII кранијалног </a:t>
            </a:r>
            <a:r>
              <a:rPr lang="ru-RU" sz="2000" smtClean="0">
                <a:latin typeface="Palatino Linotype" pitchFamily="18" charset="0"/>
              </a:rPr>
              <a:t>нерва. </a:t>
            </a:r>
            <a:endParaRPr lang="sr-Cyrl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8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Клиничка слика: </a:t>
            </a:r>
            <a:r>
              <a:rPr lang="sr-Cyrl-RS" sz="2000" smtClean="0">
                <a:latin typeface="Palatino Linotype" pitchFamily="18" charset="0"/>
              </a:rPr>
              <a:t>једнострани тинитус, губитак слуха, а касније главобоља, нестабилност при ходу. Експанзивним растом доводи до парезе </a:t>
            </a:r>
            <a:r>
              <a:rPr lang="sr-Latn-RS" sz="2000" smtClean="0">
                <a:latin typeface="Palatino Linotype" pitchFamily="18" charset="0"/>
              </a:rPr>
              <a:t>V, VI </a:t>
            </a:r>
            <a:r>
              <a:rPr lang="sr-Cyrl-RS" sz="2000" smtClean="0">
                <a:latin typeface="Palatino Linotype" pitchFamily="18" charset="0"/>
              </a:rPr>
              <a:t>и </a:t>
            </a:r>
            <a:r>
              <a:rPr lang="sr-Latn-RS" sz="2000" smtClean="0">
                <a:latin typeface="Palatino Linotype" pitchFamily="18" charset="0"/>
              </a:rPr>
              <a:t>VII</a:t>
            </a:r>
            <a:r>
              <a:rPr lang="sr-Cyrl-RS" sz="2000" smtClean="0">
                <a:latin typeface="Palatino Linotype" pitchFamily="18" charset="0"/>
              </a:rPr>
              <a:t> кранијалног нерва, симптома и знака повишеног ендокранијалног притиска.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8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Дијагноза:</a:t>
            </a:r>
            <a:r>
              <a:rPr lang="sr-Cyrl-RS" sz="2000" smtClean="0">
                <a:latin typeface="Palatino Linotype" pitchFamily="18" charset="0"/>
              </a:rPr>
              <a:t> анамнеза, клинички преглед, аудиометрија, </a:t>
            </a:r>
            <a:r>
              <a:rPr lang="sr-Latn-RS" sz="2000" smtClean="0">
                <a:latin typeface="Palatino Linotype" pitchFamily="18" charset="0"/>
              </a:rPr>
              <a:t>CT</a:t>
            </a:r>
            <a:r>
              <a:rPr lang="sr-Cyrl-RS" sz="2000" smtClean="0">
                <a:latin typeface="Palatino Linotype" pitchFamily="18" charset="0"/>
              </a:rPr>
              <a:t>/</a:t>
            </a:r>
            <a:r>
              <a:rPr lang="sr-Latn-RS" sz="2000" smtClean="0">
                <a:latin typeface="Palatino Linotype" pitchFamily="18" charset="0"/>
              </a:rPr>
              <a:t>NMR</a:t>
            </a:r>
            <a:r>
              <a:rPr lang="sr-Cyrl-RS" sz="2000" smtClean="0">
                <a:latin typeface="Palatino Linotype" pitchFamily="18" charset="0"/>
              </a:rPr>
              <a:t>. </a:t>
            </a:r>
            <a:endParaRPr lang="sr-Cyrl-RS" sz="2000" smtClean="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sr-Cyrl-RS" sz="800">
              <a:latin typeface="Palatino Linotype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Терапија:</a:t>
            </a:r>
            <a:r>
              <a:rPr lang="sr-Cyrl-RS" sz="2000" smtClean="0">
                <a:latin typeface="Palatino Linotype" pitchFamily="18" charset="0"/>
              </a:rPr>
              <a:t> хируршка.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Latn-RS" sz="2000" smtClean="0">
              <a:latin typeface="Palatino Linotype" pitchFamily="18" charset="0"/>
            </a:endParaRPr>
          </a:p>
        </p:txBody>
      </p:sp>
      <p:pic>
        <p:nvPicPr>
          <p:cNvPr id="5" name="Picture 4" descr="innere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7284" y="4139517"/>
            <a:ext cx="6949431" cy="247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9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0">
                <a:srgbClr val="183457">
                  <a:lumMod val="75000"/>
                </a:srgb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Церумен спољашњег слушног ходника (</a:t>
            </a:r>
            <a:r>
              <a:rPr lang="en-US" sz="3500" b="1">
                <a:solidFill>
                  <a:schemeClr val="bg1"/>
                </a:solidFill>
                <a:latin typeface="Palatino Linotype" pitchFamily="18" charset="0"/>
              </a:rPr>
              <a:t>cerumen obturans)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>
                <a:latin typeface="Palatino Linotype" pitchFamily="18" charset="0"/>
              </a:rPr>
              <a:t>Церумен или ушна маст је мрка жућкаста материја налик воску која се састоји од секрета лојних и церуминозних жлезда, десквамираног епитела, длачица, прашине.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>
                <a:latin typeface="Palatino Linotype" pitchFamily="18" charset="0"/>
              </a:rPr>
              <a:t>Церумен облаже кожу ССХ, онемогућава задржавање воде у ССХ, и штити кожу од дејства бактерија и гљивица.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>
                <a:latin typeface="Palatino Linotype" pitchFamily="18" charset="0"/>
              </a:rPr>
              <a:t>Спонтано се елиминише током спавања, жвакања, причања.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>
                <a:latin typeface="Palatino Linotype" pitchFamily="18" charset="0"/>
              </a:rPr>
              <a:t>Прекомерно излучивање церумена или његово слабије елиминисање може да доведе до формирања церуминозног чепа, који може делимично или потпуно да затвори ССХ.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lvl="1"/>
            <a:endParaRPr lang="sr-Cyrl-RS" sz="200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92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0">
                <a:srgbClr val="183457">
                  <a:lumMod val="75000"/>
                </a:srgb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Церумен спољашњег слушног ходника (</a:t>
            </a:r>
            <a:r>
              <a:rPr lang="en-US" sz="3500" b="1">
                <a:solidFill>
                  <a:schemeClr val="bg1"/>
                </a:solidFill>
                <a:latin typeface="Palatino Linotype" pitchFamily="18" charset="0"/>
              </a:rPr>
              <a:t>cerumen obturans)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>
                <a:latin typeface="Palatino Linotype" pitchFamily="18" charset="0"/>
              </a:rPr>
              <a:t>Клиничка слика: </a:t>
            </a:r>
            <a:r>
              <a:rPr lang="ru-RU" sz="2000">
                <a:latin typeface="Palatino Linotype" pitchFamily="18" charset="0"/>
              </a:rPr>
              <a:t>наглувост, осећај притиска у уву, понекад бол.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>
                <a:latin typeface="Palatino Linotype" pitchFamily="18" charset="0"/>
              </a:rPr>
              <a:t>Дијагноза:</a:t>
            </a:r>
            <a:r>
              <a:rPr lang="ru-RU" sz="2000">
                <a:latin typeface="Palatino Linotype" pitchFamily="18" charset="0"/>
              </a:rPr>
              <a:t> анамнеза, отоскопија.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>
                <a:latin typeface="Palatino Linotype" pitchFamily="18" charset="0"/>
              </a:rPr>
              <a:t>Терапија:</a:t>
            </a:r>
            <a:r>
              <a:rPr lang="ru-RU" sz="2000">
                <a:latin typeface="Palatino Linotype" pitchFamily="18" charset="0"/>
              </a:rPr>
              <a:t> тоалета ССХ водом загрејаном на температуру тела или 3% борном киселином, 3% H</a:t>
            </a:r>
            <a:r>
              <a:rPr lang="ru-RU" sz="2000" baseline="-25000">
                <a:latin typeface="Palatino Linotype" pitchFamily="18" charset="0"/>
              </a:rPr>
              <a:t>2</a:t>
            </a:r>
            <a:r>
              <a:rPr lang="ru-RU" sz="2000">
                <a:latin typeface="Palatino Linotype" pitchFamily="18" charset="0"/>
              </a:rPr>
              <a:t>O</a:t>
            </a:r>
            <a:r>
              <a:rPr lang="ru-RU" sz="2000" baseline="-25000">
                <a:latin typeface="Palatino Linotype" pitchFamily="18" charset="0"/>
              </a:rPr>
              <a:t>2</a:t>
            </a:r>
            <a:r>
              <a:rPr lang="ru-RU" sz="2000">
                <a:latin typeface="Palatino Linotype" pitchFamily="18" charset="0"/>
              </a:rPr>
              <a:t>, инструментална екстракција. Штапићи за уво нису адекватни за чишћење ССХ и на тај начин церумен се може само дубље гурнути у ССХ, па чак и доћи до повреде бубне опне.  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latin typeface="Palatino Linotype" pitchFamily="18" charset="0"/>
            </a:endParaRPr>
          </a:p>
        </p:txBody>
      </p:sp>
      <p:pic>
        <p:nvPicPr>
          <p:cNvPr id="5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25" y="4709724"/>
            <a:ext cx="2457450" cy="2009776"/>
          </a:xfrm>
          <a:prstGeom prst="rect">
            <a:avLst/>
          </a:prstGeom>
          <a:noFill/>
        </p:spPr>
      </p:pic>
      <p:pic>
        <p:nvPicPr>
          <p:cNvPr id="6" name="Picture 5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7683" y="4709724"/>
            <a:ext cx="2286000" cy="2057400"/>
          </a:xfrm>
          <a:prstGeom prst="rect">
            <a:avLst/>
          </a:prstGeom>
          <a:noFill/>
        </p:spPr>
      </p:pic>
      <p:pic>
        <p:nvPicPr>
          <p:cNvPr id="7" name="Picture 6" descr="Ð¡ÑÐ¾Ð´Ð½Ð° ÑÐ»Ð¸ÐºÐ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5125" y="4709724"/>
            <a:ext cx="2504937" cy="2057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932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0">
                <a:srgbClr val="183457">
                  <a:lumMod val="75000"/>
                </a:srgb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Страна </a:t>
            </a: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тела спољашњег слушног </a:t>
            </a: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ходника (ССХ)</a:t>
            </a:r>
            <a:endParaRPr lang="ru-RU" sz="3500" b="1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Страна тела ССХ представљају чест проблем</a:t>
            </a:r>
          </a:p>
          <a:p>
            <a:pPr lvl="0"/>
            <a:r>
              <a:rPr lang="sr-Cyrl-RS" sz="2000" smtClean="0">
                <a:latin typeface="Palatino Linotype" pitchFamily="18" charset="0"/>
              </a:rPr>
              <a:t>     нарочито код деце старости испод 12 година.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>
                <a:latin typeface="Palatino Linotype" pitchFamily="18" charset="0"/>
              </a:rPr>
              <a:t>Етиологија:</a:t>
            </a:r>
            <a:r>
              <a:rPr lang="sr-Cyrl-RS" sz="2000">
                <a:latin typeface="Palatino Linotype" pitchFamily="18" charset="0"/>
              </a:rPr>
              <a:t> инсекти, метални и </a:t>
            </a:r>
            <a:r>
              <a:rPr lang="sr-Cyrl-RS" sz="2000" smtClean="0">
                <a:latin typeface="Palatino Linotype" pitchFamily="18" charset="0"/>
              </a:rPr>
              <a:t>неметални</a:t>
            </a:r>
          </a:p>
          <a:p>
            <a:pPr lvl="0"/>
            <a:r>
              <a:rPr lang="sr-Cyrl-RS" sz="2000">
                <a:latin typeface="Palatino Linotype" pitchFamily="18" charset="0"/>
              </a:rPr>
              <a:t> </a:t>
            </a:r>
            <a:r>
              <a:rPr lang="sr-Cyrl-RS" sz="2000" smtClean="0">
                <a:latin typeface="Palatino Linotype" pitchFamily="18" charset="0"/>
              </a:rPr>
              <a:t>    предмети</a:t>
            </a:r>
            <a:r>
              <a:rPr lang="sr-Cyrl-RS" sz="2000">
                <a:latin typeface="Palatino Linotype" pitchFamily="18" charset="0"/>
              </a:rPr>
              <a:t>, делови играчака.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>
                <a:latin typeface="Palatino Linotype" pitchFamily="18" charset="0"/>
              </a:rPr>
              <a:t>Клиничка слика: </a:t>
            </a:r>
            <a:r>
              <a:rPr lang="sr-Cyrl-RS" sz="2000">
                <a:latin typeface="Palatino Linotype" pitchFamily="18" charset="0"/>
              </a:rPr>
              <a:t>бол, осећај притиска у уву, узнемиреност пацијента у случају инсеката, фетидна отореја у случају </a:t>
            </a:r>
            <a:r>
              <a:rPr lang="sr-Cyrl-RS" sz="2000" smtClean="0">
                <a:latin typeface="Palatino Linotype" pitchFamily="18" charset="0"/>
              </a:rPr>
              <a:t>инфекције.</a:t>
            </a: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>
                <a:latin typeface="Palatino Linotype" pitchFamily="18" charset="0"/>
              </a:rPr>
              <a:t>Дијагноза:</a:t>
            </a:r>
            <a:r>
              <a:rPr lang="sr-Cyrl-RS" sz="2000">
                <a:latin typeface="Palatino Linotype" pitchFamily="18" charset="0"/>
              </a:rPr>
              <a:t> анамнеза, отоскопија.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Cyrl-RS" sz="2000" b="1">
                <a:latin typeface="Palatino Linotype" pitchFamily="18" charset="0"/>
              </a:rPr>
              <a:t>Терапија:</a:t>
            </a:r>
            <a:r>
              <a:rPr lang="sr-Cyrl-RS" sz="2000">
                <a:latin typeface="Palatino Linotype" pitchFamily="18" charset="0"/>
              </a:rPr>
              <a:t> тоалета ССХ водом загрејаном на температуру тела или 3% борном киселином, инструментална екстракција, хируршка екстракција. </a:t>
            </a:r>
            <a:endParaRPr lang="sr-Cyrl-RS" sz="2000" baseline="-25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</p:txBody>
      </p:sp>
      <p:pic>
        <p:nvPicPr>
          <p:cNvPr id="4" name="Picture 3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658917"/>
            <a:ext cx="2667000" cy="20157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739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0">
                <a:srgbClr val="183457">
                  <a:lumMod val="75000"/>
                </a:srgb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Тумори </a:t>
            </a: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ува</a:t>
            </a:r>
            <a:endParaRPr lang="ru-RU" sz="3500" b="1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Тумори ува се по локализацији деле на туморе: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Спољашњег ува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Средњег ува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Унутрашњег ува</a:t>
            </a:r>
          </a:p>
          <a:p>
            <a:pPr lvl="1"/>
            <a:endParaRPr lang="sr-Cyrl-RS" sz="2000" smtClean="0">
              <a:latin typeface="Palatino Linotype" pitchFamily="18" charset="0"/>
            </a:endParaRPr>
          </a:p>
          <a:p>
            <a:pPr lvl="1"/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Према клиничком току као и сви тумори деле се на:</a:t>
            </a:r>
            <a:endParaRPr lang="sr-Cyrl-RS" sz="20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Бенигне туморе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Малигне туморе</a:t>
            </a:r>
          </a:p>
        </p:txBody>
      </p:sp>
    </p:spTree>
    <p:extLst>
      <p:ext uri="{BB962C8B-B14F-4D97-AF65-F5344CB8AC3E}">
        <p14:creationId xmlns:p14="http://schemas.microsoft.com/office/powerpoint/2010/main" val="34805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 smtClean="0">
                <a:solidFill>
                  <a:srgbClr val="000099"/>
                </a:solidFill>
                <a:latin typeface="Palatino Linotype" pitchFamily="18" charset="0"/>
              </a:rPr>
              <a:t>Тумори спољашњег </a:t>
            </a:r>
            <a:r>
              <a:rPr lang="ru-RU" sz="3500" b="1">
                <a:solidFill>
                  <a:srgbClr val="000099"/>
                </a:solidFill>
                <a:latin typeface="Palatino Linotype" pitchFamily="18" charset="0"/>
              </a:rPr>
              <a:t>ува</a:t>
            </a:r>
            <a:endParaRPr lang="ru-RU" sz="3500" b="1" dirty="0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Тумори спољашњег ува се по локализацији деле на: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Туморе ушне шкољке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Туморе спољшњег слушног ходника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lvl="1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98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 smtClean="0">
                <a:solidFill>
                  <a:schemeClr val="tx1"/>
                </a:solidFill>
                <a:latin typeface="Palatino Linotype" pitchFamily="18" charset="0"/>
              </a:rPr>
              <a:t>Тумори ушне </a:t>
            </a:r>
            <a:r>
              <a:rPr lang="ru-RU" sz="3500" b="1">
                <a:solidFill>
                  <a:schemeClr val="tx1"/>
                </a:solidFill>
                <a:latin typeface="Palatino Linotype" pitchFamily="18" charset="0"/>
              </a:rPr>
              <a:t>шкољке</a:t>
            </a: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У </a:t>
            </a:r>
            <a:r>
              <a:rPr lang="sr-Cyrl-RS" sz="2000" b="1" smtClean="0">
                <a:latin typeface="Palatino Linotype" pitchFamily="18" charset="0"/>
              </a:rPr>
              <a:t>бенигне туморе </a:t>
            </a:r>
            <a:r>
              <a:rPr lang="sr-Cyrl-RS" sz="2000" smtClean="0">
                <a:latin typeface="Palatino Linotype" pitchFamily="18" charset="0"/>
              </a:rPr>
              <a:t>ушне шкољке убрајају се: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Фиброми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Хемангиоми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Липоми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Лимфангиоми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Хондроми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Папиломи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Миоми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Дијагноза се поставља инспекцијом, а терапија је хируршка. </a:t>
            </a: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lvl="0"/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Малигни тумори </a:t>
            </a:r>
            <a:r>
              <a:rPr lang="sr-Cyrl-RS" sz="2000" smtClean="0">
                <a:latin typeface="Palatino Linotype" pitchFamily="18" charset="0"/>
              </a:rPr>
              <a:t>ушке могу бити: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Епителног порекла - </a:t>
            </a:r>
            <a:r>
              <a:rPr lang="sr-Cyrl-RS" sz="2000" b="1" smtClean="0">
                <a:latin typeface="Palatino Linotype" pitchFamily="18" charset="0"/>
              </a:rPr>
              <a:t>карциноми</a:t>
            </a:r>
            <a:endParaRPr lang="sr-Latn-RS" sz="2000" b="1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Мезенхимног порекла – саркоми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Меланом </a:t>
            </a:r>
            <a:endParaRPr lang="sr-Latn-RS" sz="20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86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 smtClean="0">
                <a:solidFill>
                  <a:schemeClr val="tx1"/>
                </a:solidFill>
                <a:latin typeface="Palatino Linotype" pitchFamily="18" charset="0"/>
              </a:rPr>
              <a:t>Карцином ушне шкољке</a:t>
            </a:r>
            <a:endParaRPr lang="ru-RU" sz="3500" b="1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en-U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Предиспонирајући фактори:</a:t>
            </a:r>
            <a:r>
              <a:rPr lang="sr-Cyrl-RS" sz="2000" smtClean="0">
                <a:latin typeface="Palatino Linotype" pitchFamily="18" charset="0"/>
              </a:rPr>
              <a:t> Изложеност сунцу и хладноћи, стање након повреде.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Најчешћи су сквамоцелуларни карциноми, </a:t>
            </a:r>
            <a:r>
              <a:rPr lang="sr-Cyrl-RS" sz="2000" smtClean="0">
                <a:latin typeface="Palatino Linotype" pitchFamily="18" charset="0"/>
              </a:rPr>
              <a:t>ређе </a:t>
            </a:r>
            <a:r>
              <a:rPr lang="sr-Cyrl-RS" sz="2000" smtClean="0">
                <a:latin typeface="Palatino Linotype" pitchFamily="18" charset="0"/>
              </a:rPr>
              <a:t>базоцелуларни. 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Клиничка слика: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вегетантни или улцерозни израштај, који споро расте, може да крвари.  </a:t>
            </a: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lvl="0"/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Дијагноза и терапија:</a:t>
            </a:r>
            <a:r>
              <a:rPr lang="sr-Cyrl-RS" sz="2000" smtClean="0">
                <a:latin typeface="Palatino Linotype" pitchFamily="18" charset="0"/>
              </a:rPr>
              <a:t> хируршка ексцизија</a:t>
            </a:r>
            <a:endParaRPr lang="en-US" sz="2000" smtClean="0">
              <a:latin typeface="Palatino Linotype" pitchFamily="18" charset="0"/>
            </a:endParaRPr>
          </a:p>
          <a:p>
            <a:pPr lvl="0"/>
            <a:r>
              <a:rPr lang="en-US" sz="2000">
                <a:latin typeface="Palatino Linotype" pitchFamily="18" charset="0"/>
              </a:rPr>
              <a:t> </a:t>
            </a:r>
            <a:r>
              <a:rPr lang="en-US" sz="2000" smtClean="0">
                <a:latin typeface="Palatino Linotype" pitchFamily="18" charset="0"/>
              </a:rPr>
              <a:t>    </a:t>
            </a:r>
            <a:r>
              <a:rPr lang="sr-Cyrl-RS" sz="2000" smtClean="0">
                <a:latin typeface="Palatino Linotype" pitchFamily="18" charset="0"/>
              </a:rPr>
              <a:t>промене са ХП верификацијом.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  <p:pic>
        <p:nvPicPr>
          <p:cNvPr id="1026" name="Picture 2" descr="C:\Users\andra\Downloads\IMG_09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453" y="3546415"/>
            <a:ext cx="24384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62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 smtClean="0">
                <a:solidFill>
                  <a:schemeClr val="tx1"/>
                </a:solidFill>
                <a:latin typeface="Palatino Linotype" pitchFamily="18" charset="0"/>
              </a:rPr>
              <a:t>Тумори </a:t>
            </a:r>
            <a:r>
              <a:rPr lang="sr-Cyrl-RS" sz="3500" b="1" smtClean="0">
                <a:solidFill>
                  <a:schemeClr val="tx1"/>
                </a:solidFill>
                <a:latin typeface="Palatino Linotype" pitchFamily="18" charset="0"/>
              </a:rPr>
              <a:t>спољшњег слушног ходника (ССХ)</a:t>
            </a:r>
            <a:endParaRPr lang="ru-RU" sz="3500" b="1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У </a:t>
            </a:r>
            <a:r>
              <a:rPr lang="sr-Cyrl-RS" sz="2000" b="1" smtClean="0">
                <a:latin typeface="Palatino Linotype" pitchFamily="18" charset="0"/>
              </a:rPr>
              <a:t>бенигне туморе </a:t>
            </a:r>
            <a:r>
              <a:rPr lang="sr-Cyrl-RS" sz="2000" smtClean="0">
                <a:latin typeface="Palatino Linotype" pitchFamily="18" charset="0"/>
              </a:rPr>
              <a:t>ССХ убрајају се: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Остеом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Аденом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Церумином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Ендотелиом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Хондроми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Папиломи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Миоми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Дијагноза се поставља отоскопијом, а терапија је хируршка уз ХП верификацију. </a:t>
            </a: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lvl="0"/>
            <a:endParaRPr lang="sr-Cyrl-RS" sz="20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latin typeface="Palatino Linotype" pitchFamily="18" charset="0"/>
              </a:rPr>
              <a:t>Од </a:t>
            </a:r>
            <a:r>
              <a:rPr lang="sr-Cyrl-RS" sz="2000" b="1" smtClean="0">
                <a:latin typeface="Palatino Linotype" pitchFamily="18" charset="0"/>
              </a:rPr>
              <a:t>малигних тумора</a:t>
            </a:r>
            <a:r>
              <a:rPr lang="sr-Cyrl-RS" sz="2000" smtClean="0">
                <a:latin typeface="Palatino Linotype" pitchFamily="18" charset="0"/>
              </a:rPr>
              <a:t> ССХ најчешћи је </a:t>
            </a:r>
            <a:r>
              <a:rPr lang="sr-Cyrl-RS" sz="2000" b="1" smtClean="0">
                <a:latin typeface="Palatino Linotype" pitchFamily="18" charset="0"/>
              </a:rPr>
              <a:t>карцином</a:t>
            </a:r>
            <a:r>
              <a:rPr lang="sr-Cyrl-RS" sz="2000" smtClean="0">
                <a:latin typeface="Palatino Linotype" pitchFamily="18" charset="0"/>
              </a:rPr>
              <a:t>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16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13878</TotalTime>
  <Words>903</Words>
  <Application>Microsoft Office PowerPoint</Application>
  <PresentationFormat>On-screen Show (4:3)</PresentationFormat>
  <Paragraphs>227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Ivan Jovanovic</dc:creator>
  <cp:lastModifiedBy>Andra Jevtovic</cp:lastModifiedBy>
  <cp:revision>1036</cp:revision>
  <dcterms:created xsi:type="dcterms:W3CDTF">2014-11-15T21:38:22Z</dcterms:created>
  <dcterms:modified xsi:type="dcterms:W3CDTF">2024-08-31T08:13:15Z</dcterms:modified>
</cp:coreProperties>
</file>